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68" r:id="rId4"/>
    <p:sldId id="258" r:id="rId5"/>
    <p:sldId id="260" r:id="rId6"/>
    <p:sldId id="264" r:id="rId7"/>
    <p:sldId id="269" r:id="rId8"/>
    <p:sldId id="270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83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6A95AC-448D-4C4B-BC0A-C1E95722EB84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6F1F82-D150-4E80-922D-57F9BAD043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08975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F1F82-D150-4E80-922D-57F9BAD043D6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9191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AA76-1497-414A-A278-747DA3810A78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AE863-E1A9-4750-A943-6052E11C04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7561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AA76-1497-414A-A278-747DA3810A78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AE863-E1A9-4750-A943-6052E11C04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0334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AA76-1497-414A-A278-747DA3810A78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AE863-E1A9-4750-A943-6052E11C043C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442913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AA76-1497-414A-A278-747DA3810A78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AE863-E1A9-4750-A943-6052E11C04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0882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AA76-1497-414A-A278-747DA3810A78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AE863-E1A9-4750-A943-6052E11C043C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579183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AA76-1497-414A-A278-747DA3810A78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AE863-E1A9-4750-A943-6052E11C04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8034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AA76-1497-414A-A278-747DA3810A78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AE863-E1A9-4750-A943-6052E11C04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96092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AA76-1497-414A-A278-747DA3810A78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AE863-E1A9-4750-A943-6052E11C04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150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AA76-1497-414A-A278-747DA3810A78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AE863-E1A9-4750-A943-6052E11C04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6374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AA76-1497-414A-A278-747DA3810A78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AE863-E1A9-4750-A943-6052E11C04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6620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AA76-1497-414A-A278-747DA3810A78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AE863-E1A9-4750-A943-6052E11C04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7486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AA76-1497-414A-A278-747DA3810A78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AE863-E1A9-4750-A943-6052E11C04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8965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AA76-1497-414A-A278-747DA3810A78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AE863-E1A9-4750-A943-6052E11C04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0620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AA76-1497-414A-A278-747DA3810A78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AE863-E1A9-4750-A943-6052E11C04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0299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AA76-1497-414A-A278-747DA3810A78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AE863-E1A9-4750-A943-6052E11C04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7437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AA76-1497-414A-A278-747DA3810A78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AE863-E1A9-4750-A943-6052E11C04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7985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9AA76-1497-414A-A278-747DA3810A78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41AE863-E1A9-4750-A943-6052E11C04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0803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2B7131-FF3C-723C-C5A8-817571AEDD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1710268"/>
            <a:ext cx="7766936" cy="1646302"/>
          </a:xfrm>
        </p:spPr>
        <p:txBody>
          <a:bodyPr/>
          <a:lstStyle/>
          <a:p>
            <a:pPr algn="ctr"/>
            <a:r>
              <a:rPr lang="ru-RU" dirty="0"/>
              <a:t>Конфликты в трудовом коллективе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602C76E-F4D9-480E-B45E-9CA97885EE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8202" y="4599282"/>
            <a:ext cx="7766936" cy="1096899"/>
          </a:xfrm>
        </p:spPr>
        <p:txBody>
          <a:bodyPr>
            <a:normAutofit fontScale="92500"/>
          </a:bodyPr>
          <a:lstStyle/>
          <a:p>
            <a:pPr algn="l"/>
            <a:r>
              <a:rPr lang="ru-RU" dirty="0"/>
              <a:t>Составитель: Елисеев В.С., студент группы 44,</a:t>
            </a:r>
            <a:br>
              <a:rPr lang="ru-RU" dirty="0"/>
            </a:br>
            <a:r>
              <a:rPr lang="ru-RU" dirty="0"/>
              <a:t>специальность 09.02.05. «прикладная информатика»</a:t>
            </a:r>
          </a:p>
          <a:p>
            <a:pPr algn="l"/>
            <a:r>
              <a:rPr lang="ru-RU" dirty="0"/>
              <a:t>Преподаватель: Анашкина Т.С Преподаватель математики и информатики</a:t>
            </a:r>
          </a:p>
          <a:p>
            <a:pPr algn="l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42767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8E2662-0DE6-F62A-94F9-B99F3C8E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21226"/>
            <a:ext cx="8596668" cy="1709174"/>
          </a:xfrm>
        </p:spPr>
        <p:txBody>
          <a:bodyPr>
            <a:normAutofit fontScale="90000"/>
          </a:bodyPr>
          <a:lstStyle/>
          <a:p>
            <a:r>
              <a:rPr lang="ru-RU" b="0" i="0" dirty="0">
                <a:effectLst/>
                <a:latin typeface="GraphikLCG-Regular"/>
              </a:rPr>
              <a:t>Вот несколько советов о том, что работодатель может сделать, чтобы предотвратить деструктивные конфликты: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66913F6-6715-8170-877E-7F63AC671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fontAlgn="base" latinLnBrk="0">
              <a:buFont typeface="Arial" panose="020B0604020202020204" pitchFamily="34" charset="0"/>
              <a:buChar char="•"/>
            </a:pPr>
            <a:r>
              <a:rPr lang="ru-RU" sz="2400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Опрашивайте сотрудников. </a:t>
            </a:r>
          </a:p>
          <a:p>
            <a:pPr algn="l" fontAlgn="base" latinLnBrk="0">
              <a:buFont typeface="Arial" panose="020B0604020202020204" pitchFamily="34" charset="0"/>
              <a:buChar char="•"/>
            </a:pPr>
            <a:r>
              <a:rPr lang="ru-RU" sz="2400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Хвалите сотрудников. </a:t>
            </a:r>
          </a:p>
          <a:p>
            <a:pPr algn="l" fontAlgn="base" latinLnBrk="0">
              <a:buFont typeface="Arial" panose="020B0604020202020204" pitchFamily="34" charset="0"/>
              <a:buChar char="•"/>
            </a:pPr>
            <a:r>
              <a:rPr lang="ru-RU" sz="2400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Поддерживайте разнообразие мнений. </a:t>
            </a:r>
          </a:p>
          <a:p>
            <a:pPr algn="l" fontAlgn="base" latinLnBrk="0">
              <a:buFont typeface="Arial" panose="020B0604020202020204" pitchFamily="34" charset="0"/>
              <a:buChar char="•"/>
            </a:pPr>
            <a:r>
              <a:rPr lang="ru-RU" sz="2400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Создавайте </a:t>
            </a:r>
            <a:r>
              <a:rPr lang="ru-RU" sz="2400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diversity</a:t>
            </a:r>
            <a:r>
              <a:rPr lang="ru-RU" sz="2400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-команды.</a:t>
            </a:r>
            <a:r>
              <a:rPr lang="ru-RU" sz="2400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 </a:t>
            </a:r>
          </a:p>
          <a:p>
            <a:pPr algn="l" fontAlgn="base" latinLnBrk="0">
              <a:buFont typeface="Arial" panose="020B0604020202020204" pitchFamily="34" charset="0"/>
              <a:buChar char="•"/>
            </a:pPr>
            <a:r>
              <a:rPr lang="ru-RU" sz="2400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Используйте систему подотчётности. </a:t>
            </a:r>
          </a:p>
          <a:p>
            <a:pPr algn="l" fontAlgn="base" latinLnBrk="0">
              <a:buFont typeface="Arial" panose="020B0604020202020204" pitchFamily="34" charset="0"/>
              <a:buChar char="•"/>
            </a:pPr>
            <a:r>
              <a:rPr lang="ru-RU" sz="2400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Поощряйте самостоятельное решение конфликтов. </a:t>
            </a:r>
          </a:p>
          <a:p>
            <a:pPr algn="l" fontAlgn="base" latinLnBrk="0">
              <a:buFont typeface="Arial" panose="020B0604020202020204" pitchFamily="34" charset="0"/>
              <a:buChar char="•"/>
            </a:pPr>
            <a:r>
              <a:rPr lang="ru-RU" sz="2400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Обучайте.</a:t>
            </a:r>
            <a:r>
              <a:rPr lang="ru-RU" sz="2400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 </a:t>
            </a:r>
          </a:p>
          <a:p>
            <a:pPr algn="l" fontAlgn="base" latinLnBrk="0">
              <a:buFont typeface="Arial" panose="020B0604020202020204" pitchFamily="34" charset="0"/>
              <a:buChar char="•"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1EC43EE-3F76-FC47-BCAD-70A2AEFA1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0195" y="5140754"/>
            <a:ext cx="3270945" cy="171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687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5D821C79-E20D-4479-D6E0-AF9EB7ACD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322" y="1840169"/>
            <a:ext cx="2309779" cy="307970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3B34A6-30AF-A97A-1216-F064A5792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8"/>
            <a:ext cx="8596668" cy="1320800"/>
          </a:xfrm>
        </p:spPr>
        <p:txBody>
          <a:bodyPr/>
          <a:lstStyle/>
          <a:p>
            <a:pPr algn="ctr"/>
            <a:r>
              <a:rPr lang="ru-RU" b="0" i="0" dirty="0">
                <a:effectLst/>
                <a:latin typeface="GraphikLCG-Regular"/>
              </a:rPr>
              <a:t>Также работодатель может управлять конфликтами и разрешать их.</a:t>
            </a: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5C1D06-9A53-6289-EAAB-3038D14033AE}"/>
              </a:ext>
            </a:extLst>
          </p:cNvPr>
          <p:cNvSpPr txBox="1"/>
          <p:nvPr/>
        </p:nvSpPr>
        <p:spPr>
          <a:xfrm>
            <a:off x="7572068" y="1560424"/>
            <a:ext cx="461993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убедиться, что правила коммуникации в компании всем понятны и последовательны, а решения обоснованы;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CF7F78-4868-A289-4262-BEC7757A8BE1}"/>
              </a:ext>
            </a:extLst>
          </p:cNvPr>
          <p:cNvSpPr txBox="1"/>
          <p:nvPr/>
        </p:nvSpPr>
        <p:spPr>
          <a:xfrm>
            <a:off x="188043" y="3670535"/>
            <a:ext cx="391201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убедиться, что все сотрудники, а не только менеджеры, несут ответственность за разрешение конфликтов;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1FC148-8B5A-CC6E-B973-A1B1ADCE8CD1}"/>
              </a:ext>
            </a:extLst>
          </p:cNvPr>
          <p:cNvSpPr txBox="1"/>
          <p:nvPr/>
        </p:nvSpPr>
        <p:spPr>
          <a:xfrm>
            <a:off x="7334864" y="3670535"/>
            <a:ext cx="421708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не игнорировать конфликт, принимать меры, чтобы его разрешить;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8FA51E-37EA-E3BB-EBA0-161DD4676896}"/>
              </a:ext>
            </a:extLst>
          </p:cNvPr>
          <p:cNvSpPr txBox="1"/>
          <p:nvPr/>
        </p:nvSpPr>
        <p:spPr>
          <a:xfrm>
            <a:off x="0" y="1896495"/>
            <a:ext cx="318565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стараться понять эмоции сотрудников, которые конфликтуют;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7BC93C-1424-2356-6F20-02CE7833E8A0}"/>
              </a:ext>
            </a:extLst>
          </p:cNvPr>
          <p:cNvSpPr txBox="1"/>
          <p:nvPr/>
        </p:nvSpPr>
        <p:spPr>
          <a:xfrm>
            <a:off x="3019663" y="5017831"/>
            <a:ext cx="391201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принимать решение относительно конфликта в зависимости от обстоятельств.</a:t>
            </a:r>
          </a:p>
        </p:txBody>
      </p: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3CF677EF-D225-0F55-C44E-9856E4B4FA21}"/>
              </a:ext>
            </a:extLst>
          </p:cNvPr>
          <p:cNvCxnSpPr>
            <a:stCxn id="2" idx="2"/>
            <a:endCxn id="11" idx="0"/>
          </p:cNvCxnSpPr>
          <p:nvPr/>
        </p:nvCxnSpPr>
        <p:spPr>
          <a:xfrm flipH="1">
            <a:off x="1592826" y="1477038"/>
            <a:ext cx="3382842" cy="419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452135B1-CAA6-7C62-F2CF-82806853DA7C}"/>
              </a:ext>
            </a:extLst>
          </p:cNvPr>
          <p:cNvCxnSpPr>
            <a:stCxn id="2" idx="2"/>
            <a:endCxn id="13" idx="0"/>
          </p:cNvCxnSpPr>
          <p:nvPr/>
        </p:nvCxnSpPr>
        <p:spPr>
          <a:xfrm>
            <a:off x="4975668" y="1477038"/>
            <a:ext cx="0" cy="3540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63FA6402-4925-4BDC-C6A3-9867063F5504}"/>
              </a:ext>
            </a:extLst>
          </p:cNvPr>
          <p:cNvCxnSpPr>
            <a:stCxn id="2" idx="2"/>
            <a:endCxn id="5" idx="0"/>
          </p:cNvCxnSpPr>
          <p:nvPr/>
        </p:nvCxnSpPr>
        <p:spPr>
          <a:xfrm>
            <a:off x="4975668" y="1477038"/>
            <a:ext cx="4906366" cy="833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844625E4-EAC8-75D6-76C6-87D30A42DD71}"/>
              </a:ext>
            </a:extLst>
          </p:cNvPr>
          <p:cNvCxnSpPr>
            <a:stCxn id="2" idx="2"/>
            <a:endCxn id="7" idx="0"/>
          </p:cNvCxnSpPr>
          <p:nvPr/>
        </p:nvCxnSpPr>
        <p:spPr>
          <a:xfrm flipH="1">
            <a:off x="2144048" y="1477038"/>
            <a:ext cx="2831620" cy="21934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85D01502-7002-1F37-A76A-44980F3CEF4C}"/>
              </a:ext>
            </a:extLst>
          </p:cNvPr>
          <p:cNvCxnSpPr>
            <a:stCxn id="2" idx="2"/>
            <a:endCxn id="9" idx="0"/>
          </p:cNvCxnSpPr>
          <p:nvPr/>
        </p:nvCxnSpPr>
        <p:spPr>
          <a:xfrm>
            <a:off x="4975668" y="1477038"/>
            <a:ext cx="4467739" cy="21934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1470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AA31AF-2E44-96EF-A39C-74B0A8AB5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Регулирование и разрешение конфликтов в трудовом коллективе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E0021A-3160-53E5-4A8D-D8C9F5B15D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Конфликт — острое противоречие. Он может проявляться в оскорблениях, отказе от совместной работы, выражении гнева, запугивании. Конфликты в коллективе возникают по разным причинам: из-за организационных ошибок, разницы в темпераментах сотрудников, сложностей в коммуникации. В итоге работники пропускают дедлайны, прогуливают, увольняются. А эмоциональный стресс может быть и причиной, и следствием конфликта на работе.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55676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DEED75F3-197C-5375-93E9-70C5285DD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2" y="1490319"/>
            <a:ext cx="3644325" cy="2733244"/>
          </a:xfrm>
          <a:prstGeom prst="rect">
            <a:avLst/>
          </a:prstGeom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6E300D05-541C-E8C3-55C9-FE4713A78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6066" y="4454396"/>
            <a:ext cx="3204805" cy="2403604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2247F511-B8FE-7E4E-766A-8C2A6B40D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321" y="154809"/>
            <a:ext cx="8596668" cy="120204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2800" dirty="0"/>
              <a:t>Рассмотрим основные пути решения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30DDE9-D75D-D7E8-DF48-3CF8C14436F9}"/>
              </a:ext>
            </a:extLst>
          </p:cNvPr>
          <p:cNvSpPr txBox="1"/>
          <p:nvPr/>
        </p:nvSpPr>
        <p:spPr>
          <a:xfrm>
            <a:off x="362565" y="1640134"/>
            <a:ext cx="6098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1.Поговорите с каждым сотрудником.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66981A-0979-A58F-D21E-7569DCFA5FF9}"/>
              </a:ext>
            </a:extLst>
          </p:cNvPr>
          <p:cNvSpPr txBox="1"/>
          <p:nvPr/>
        </p:nvSpPr>
        <p:spPr>
          <a:xfrm>
            <a:off x="4568313" y="2165078"/>
            <a:ext cx="6098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2.Смоделируйте идеальные рабочие условия.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03193F-D70C-2AA7-0BA9-C0FCA3DE80AC}"/>
              </a:ext>
            </a:extLst>
          </p:cNvPr>
          <p:cNvSpPr txBox="1"/>
          <p:nvPr/>
        </p:nvSpPr>
        <p:spPr>
          <a:xfrm>
            <a:off x="5093655" y="3854231"/>
            <a:ext cx="6098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4.Поменяйте проблемные рабочие процессы.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A36D49-ADF8-2263-899F-8CE92A6E469E}"/>
              </a:ext>
            </a:extLst>
          </p:cNvPr>
          <p:cNvSpPr txBox="1"/>
          <p:nvPr/>
        </p:nvSpPr>
        <p:spPr>
          <a:xfrm>
            <a:off x="123449" y="2977067"/>
            <a:ext cx="60984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3.Проводите совместные мероприятия с сотрудниками.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C0BDEC-3B26-7DC6-1074-C96761F8DA51}"/>
              </a:ext>
            </a:extLst>
          </p:cNvPr>
          <p:cNvSpPr txBox="1"/>
          <p:nvPr/>
        </p:nvSpPr>
        <p:spPr>
          <a:xfrm>
            <a:off x="241436" y="4685228"/>
            <a:ext cx="6098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5.Получите обратную связь от сотрудников. </a:t>
            </a:r>
          </a:p>
        </p:txBody>
      </p: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0532FBFF-CA57-011B-EC63-014971C96264}"/>
              </a:ext>
            </a:extLst>
          </p:cNvPr>
          <p:cNvCxnSpPr>
            <a:stCxn id="3" idx="2"/>
            <a:endCxn id="5" idx="0"/>
          </p:cNvCxnSpPr>
          <p:nvPr/>
        </p:nvCxnSpPr>
        <p:spPr>
          <a:xfrm flipH="1">
            <a:off x="3411794" y="1356852"/>
            <a:ext cx="1681861" cy="2832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B3A6667-35B8-7406-24E5-DF734B6AC837}"/>
              </a:ext>
            </a:extLst>
          </p:cNvPr>
          <p:cNvCxnSpPr>
            <a:stCxn id="5" idx="0"/>
            <a:endCxn id="7" idx="0"/>
          </p:cNvCxnSpPr>
          <p:nvPr/>
        </p:nvCxnSpPr>
        <p:spPr>
          <a:xfrm>
            <a:off x="3411794" y="1640134"/>
            <a:ext cx="4205748" cy="524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C32C3225-4174-4E8F-A15B-FA36077F0059}"/>
              </a:ext>
            </a:extLst>
          </p:cNvPr>
          <p:cNvCxnSpPr>
            <a:stCxn id="7" idx="0"/>
            <a:endCxn id="11" idx="0"/>
          </p:cNvCxnSpPr>
          <p:nvPr/>
        </p:nvCxnSpPr>
        <p:spPr>
          <a:xfrm flipH="1">
            <a:off x="3172678" y="2165078"/>
            <a:ext cx="4444864" cy="8119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C9E7AAA7-7D77-7D4C-54FE-838AFD57C92C}"/>
              </a:ext>
            </a:extLst>
          </p:cNvPr>
          <p:cNvCxnSpPr>
            <a:stCxn id="11" idx="0"/>
            <a:endCxn id="9" idx="0"/>
          </p:cNvCxnSpPr>
          <p:nvPr/>
        </p:nvCxnSpPr>
        <p:spPr>
          <a:xfrm>
            <a:off x="3172678" y="2977067"/>
            <a:ext cx="4970206" cy="8771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46172F33-82EE-C1F4-1BDE-D7E9C392888E}"/>
              </a:ext>
            </a:extLst>
          </p:cNvPr>
          <p:cNvCxnSpPr>
            <a:stCxn id="9" idx="0"/>
            <a:endCxn id="13" idx="0"/>
          </p:cNvCxnSpPr>
          <p:nvPr/>
        </p:nvCxnSpPr>
        <p:spPr>
          <a:xfrm flipH="1">
            <a:off x="3290665" y="3854231"/>
            <a:ext cx="4852219" cy="8309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3532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98440D1-B48A-01DD-1E06-F91DEE50C9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6089" y="3234700"/>
            <a:ext cx="5102944" cy="36233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1E47A2-F4B6-9FFF-C86D-AC295F721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8"/>
            <a:ext cx="8596668" cy="1320800"/>
          </a:xfrm>
        </p:spPr>
        <p:txBody>
          <a:bodyPr/>
          <a:lstStyle/>
          <a:p>
            <a:pPr algn="ctr"/>
            <a:r>
              <a:rPr lang="ru-RU" dirty="0"/>
              <a:t>Разговор с сотрудниками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4437C0F-E01B-0BB2-4482-57CFA22867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690" y="973395"/>
            <a:ext cx="10353368" cy="5067968"/>
          </a:xfrm>
        </p:spPr>
        <p:txBody>
          <a:bodyPr>
            <a:normAutofit/>
          </a:bodyPr>
          <a:lstStyle/>
          <a:p>
            <a:pPr algn="l" fontAlgn="base" latinLnBrk="0"/>
            <a:r>
              <a:rPr lang="ru-RU" b="0" i="0" u="none" strike="noStrike" dirty="0">
                <a:solidFill>
                  <a:srgbClr val="262626"/>
                </a:solidFill>
                <a:effectLst/>
                <a:latin typeface="var(--stk-f_family)"/>
              </a:rPr>
              <a:t>Конфликты между несколькими сотрудниками отражаются на атмосфере во всём коллективе. Проведите беседу с каждым работником. Во время разговоров записывайте все замечания и претензии. Так вы составите общую картину проблем в коллективе.</a:t>
            </a:r>
          </a:p>
          <a:p>
            <a:pPr algn="l" fontAlgn="base" latinLnBrk="0"/>
            <a:r>
              <a:rPr lang="ru-RU" b="0" i="0" u="none" strike="noStrike" dirty="0">
                <a:solidFill>
                  <a:srgbClr val="262626"/>
                </a:solidFill>
                <a:effectLst/>
                <a:latin typeface="var(--stk-f_family)"/>
              </a:rPr>
              <a:t>Начните с конфликтующих сторон. Задайте сотрудникам несколько вопросов, которые касаются работы и отношений с коллегами. Например:</a:t>
            </a:r>
          </a:p>
          <a:p>
            <a:pPr algn="l" fontAlgn="base" latinLnBrk="0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262626"/>
                </a:solidFill>
                <a:effectLst/>
                <a:latin typeface="var(--stk-f_family)"/>
              </a:rPr>
              <a:t>из-за чего возник конфликт, кто его развязал;</a:t>
            </a:r>
          </a:p>
          <a:p>
            <a:pPr algn="l" fontAlgn="base" latinLnBrk="0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262626"/>
                </a:solidFill>
                <a:effectLst/>
                <a:latin typeface="var(--stk-f_family)"/>
              </a:rPr>
              <a:t>как вы можете содействовать его разрешению;</a:t>
            </a:r>
          </a:p>
          <a:p>
            <a:pPr algn="l" fontAlgn="base" latinLnBrk="0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262626"/>
                </a:solidFill>
                <a:effectLst/>
                <a:latin typeface="var(--stk-f_family)"/>
              </a:rPr>
              <a:t>какими были отношения до конфликта;</a:t>
            </a:r>
          </a:p>
          <a:p>
            <a:pPr algn="l" fontAlgn="base" latinLnBrk="0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262626"/>
                </a:solidFill>
                <a:effectLst/>
                <a:latin typeface="var(--stk-f_family)"/>
              </a:rPr>
              <a:t>что не устраивает в работе или коллективе.</a:t>
            </a:r>
          </a:p>
          <a:p>
            <a:pPr algn="l" fontAlgn="base" latinLnBrk="0"/>
            <a:r>
              <a:rPr lang="ru-RU" b="0" i="0" u="none" strike="noStrike" dirty="0">
                <a:solidFill>
                  <a:srgbClr val="262626"/>
                </a:solidFill>
                <a:effectLst/>
                <a:latin typeface="var(--stk-f_family)"/>
              </a:rPr>
              <a:t>Затем опросите других сотрудников, чтобы получить оценку со стороны. Часто именно они замечают триггеры конфликта. Возможно, конфликтующие постеснялись рассказать о каких-то рабочих проблемах.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9891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D3E28E0-5681-AD77-428B-3D915533B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9668" y="3952211"/>
            <a:ext cx="4572000" cy="28575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95D8DB-C1F8-BFB1-4E0F-D32CD5A7E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8"/>
            <a:ext cx="8596668" cy="1320800"/>
          </a:xfrm>
        </p:spPr>
        <p:txBody>
          <a:bodyPr/>
          <a:lstStyle/>
          <a:p>
            <a:pPr algn="ctr"/>
            <a:r>
              <a:rPr lang="ru-RU" dirty="0"/>
              <a:t>Смоделируйте идеальные условия рабочие условия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77C2A0-75D5-4C3C-7B63-D7517A7FB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42" y="1477039"/>
            <a:ext cx="8743060" cy="4564324"/>
          </a:xfrm>
        </p:spPr>
        <p:txBody>
          <a:bodyPr>
            <a:normAutofit/>
          </a:bodyPr>
          <a:lstStyle/>
          <a:p>
            <a:pPr marL="0" indent="0" algn="l" fontAlgn="base" latinLnBrk="0">
              <a:buNone/>
            </a:pPr>
            <a:r>
              <a:rPr lang="ru-RU" b="0" i="0" u="none" strike="noStrike" dirty="0">
                <a:solidFill>
                  <a:srgbClr val="262626"/>
                </a:solidFill>
                <a:effectLst/>
                <a:latin typeface="var(--stk-f_family)"/>
              </a:rPr>
              <a:t>Проанализируйте ответы и претензии сотрудников. Так вы поймёте, какие факторы вызывают конфликты. Как правило, напряжённость между сотрудниками возникает из-за работы. Например, руководство ставит невыполнимые планы, рабочий день превращается в ненормированный, карьерного роста нет.</a:t>
            </a:r>
          </a:p>
          <a:p>
            <a:pPr marL="0" indent="0" algn="l" fontAlgn="base" latinLnBrk="0">
              <a:buNone/>
            </a:pPr>
            <a:r>
              <a:rPr lang="ru-RU" b="0" i="0" u="none" strike="noStrike" dirty="0">
                <a:solidFill>
                  <a:srgbClr val="262626"/>
                </a:solidFill>
                <a:effectLst/>
                <a:latin typeface="var(--stk-f_family)"/>
              </a:rPr>
              <a:t>По результатам составьте образ идеальной компании. Представьте, какими должны быть рабочие процессы и отношения в коллективе, чтобы конфликтов было меньше, а продуктивность росла.</a:t>
            </a:r>
          </a:p>
          <a:p>
            <a:pPr marL="0" indent="0" algn="l" fontAlgn="base" latinLnBrk="0">
              <a:buNone/>
            </a:pPr>
            <a:r>
              <a:rPr lang="ru-RU" b="0" i="0" u="none" strike="noStrike" dirty="0">
                <a:solidFill>
                  <a:srgbClr val="262626"/>
                </a:solidFill>
                <a:effectLst/>
                <a:latin typeface="var(--stk-f_family)"/>
              </a:rPr>
              <a:t>Допустим, вы пообщались с сотрудниками и поняли, что межличностные конфликты в коллективе возникают по трём причинам: большой разрыв в зарплатах, ненормированный график и невозможность продвигаться по карьерной лестнице. Это значит, что количество конфликтов будет минимальным, если вы поменяете режим труда и отдыха, повысите опытных сотрудников и поднимете средний уровень зарплат.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26957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BE75089-D591-81DC-2F6C-7EDD7A76A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3729" y="4034140"/>
            <a:ext cx="3753156" cy="282386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9D86A8-2667-AF64-0887-47499DC5A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Поменяйте проблемные рабочие процессы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50C2EE1-1E5F-CF85-83AC-B306B612B8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fontAlgn="base" latinLnBrk="0"/>
            <a:r>
              <a:rPr lang="ru-RU" b="0" i="0" u="none" strike="noStrike" dirty="0">
                <a:solidFill>
                  <a:srgbClr val="262626"/>
                </a:solidFill>
                <a:effectLst/>
                <a:latin typeface="var(--stk-f_family)"/>
              </a:rPr>
              <a:t>Определили идеальные рабочие условия — примите меры для урегулирования конфликта. Если основная проблема в конкуренции за повышение или личной неприязни сотрудников, исключите их взаимодействие по рабочим вопросам.</a:t>
            </a:r>
          </a:p>
          <a:p>
            <a:pPr algn="l" fontAlgn="base" latinLnBrk="0"/>
            <a:r>
              <a:rPr lang="ru-RU" b="0" i="0" u="none" strike="noStrike" dirty="0">
                <a:solidFill>
                  <a:srgbClr val="262626"/>
                </a:solidFill>
                <a:effectLst/>
                <a:latin typeface="var(--stk-f_family)"/>
              </a:rPr>
              <a:t>Если в коллективе возникают конфликты, попробуйте чаще проводить совместные мероприятия с сотрудниками. Например, собирайте коллектив после работы, ходите в кафе или на футбол. В неформальной обстановке конфликтующие стороны быстрее обсудят проблемы и найдут решение, потому что их не будет отвлекать работа.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80494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E2EA6327-9296-5696-9743-DC72B08FA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7988"/>
            <a:ext cx="9424219" cy="3451122"/>
          </a:xfrm>
        </p:spPr>
        <p:txBody>
          <a:bodyPr/>
          <a:lstStyle/>
          <a:p>
            <a:pPr algn="l" fontAlgn="base" latinLnBrk="0"/>
            <a:r>
              <a:rPr lang="ru-RU" b="0" i="0" u="none" strike="noStrike" dirty="0">
                <a:solidFill>
                  <a:srgbClr val="262626"/>
                </a:solidFill>
                <a:effectLst/>
                <a:latin typeface="var(--stk-f_family)"/>
              </a:rPr>
              <a:t>Проблема в рабочих процессах — тестируйте новые подходы к режиму труда и отдыха. Например, некоторые сотрудники с творческими профессиями (дизайнеры, стилисты, писатели) не любят жёсткие графики. Они предпочитают плавающее начало дня, чтобы самим выбирать, когда начать работу. В таких случаях вы можете ввести плавающий график, чтобы сотрудники приходили в любое время, когда захотят.</a:t>
            </a:r>
          </a:p>
          <a:p>
            <a:pPr algn="l" fontAlgn="base" latinLnBrk="0"/>
            <a:r>
              <a:rPr lang="ru-RU" b="0" i="0" u="none" strike="noStrike" dirty="0">
                <a:solidFill>
                  <a:srgbClr val="262626"/>
                </a:solidFill>
                <a:effectLst/>
                <a:latin typeface="var(--stk-f_family)"/>
              </a:rPr>
              <a:t>Выровнять уровень зарплат в коллективе сложнее — это увеличение фонда оплаты труда и расходы для бизнеса. Вы можете пойти на уступки в обмен на хорошую работу — предложите премии за выполнение плановых показателей. У сотрудника появится мотивация больше зарабатывать, а у компании улучшатся результаты. Помните, что плановые показатели должны быть реалистичными, иначе напряжённость в коллективе только увеличится.</a:t>
            </a: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7336474-A08C-4631-B71A-218A564E2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781" y="3429000"/>
            <a:ext cx="4364182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852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412E30-0A43-26DB-3294-C04959297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359" y="156238"/>
            <a:ext cx="8596668" cy="1320800"/>
          </a:xfrm>
        </p:spPr>
        <p:txBody>
          <a:bodyPr/>
          <a:lstStyle/>
          <a:p>
            <a:pPr algn="ctr"/>
            <a:r>
              <a:rPr lang="ru-RU" dirty="0"/>
              <a:t>Получите обратную связь от сотрудников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27B3C60-2596-1D7E-2473-85EB4DA7BC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46161"/>
            <a:ext cx="9808770" cy="5369387"/>
          </a:xfrm>
        </p:spPr>
        <p:txBody>
          <a:bodyPr>
            <a:normAutofit/>
          </a:bodyPr>
          <a:lstStyle/>
          <a:p>
            <a:pPr algn="l" fontAlgn="base" latinLnBrk="0"/>
            <a:r>
              <a:rPr lang="ru-RU" b="0" i="0" u="none" strike="noStrike" dirty="0">
                <a:solidFill>
                  <a:srgbClr val="262626"/>
                </a:solidFill>
                <a:effectLst/>
                <a:latin typeface="var(--stk-f_family)"/>
              </a:rPr>
              <a:t>Отслеживайте изменения в отношениях сотрудников и в коллективе. Напряжённость проходит, атмосфера улучшается, а продуктивность растёт — значит, изменения положительно влияют на коллектив.</a:t>
            </a:r>
          </a:p>
          <a:p>
            <a:pPr algn="l" fontAlgn="base" latinLnBrk="0"/>
            <a:r>
              <a:rPr lang="ru-RU" b="0" i="0" u="none" strike="noStrike" dirty="0">
                <a:solidFill>
                  <a:srgbClr val="262626"/>
                </a:solidFill>
                <a:effectLst/>
                <a:latin typeface="var(--stk-f_family)"/>
              </a:rPr>
              <a:t>Чтобы не допускать новых конфликтов и улучшать атмосферу, регулярно общайтесь с сотрудниками. Интересуйтесь, возникают ли новые проблемы в общении с коллегами, повышается ли продуктивность.</a:t>
            </a:r>
          </a:p>
          <a:p>
            <a:pPr algn="l" fontAlgn="base" latinLnBrk="0"/>
            <a:r>
              <a:rPr lang="ru-RU" b="0" i="0" u="none" strike="noStrike" dirty="0">
                <a:solidFill>
                  <a:srgbClr val="262626"/>
                </a:solidFill>
                <a:effectLst/>
                <a:latin typeface="var(--stk-f_family)"/>
              </a:rPr>
              <a:t>Иногда встречаются конфликтные работники, которые просто не могут ужиться в коллективе. Например, хотят всем указывать, не терпят конкуренции или получают больше энергии от негативных эмоций. С такими людьми стоит чаще проводить персональные беседы, чтобы узнать причину недовольства. Иногда они понимают, что доставляют коллективу проблемы, и начинают исправляться. Если же такие сотрудники не хотят ничего менять, то лучше с ними расстаться: иногда увольнение одного токсичного человека позитивно сказывается на атмосфере в коллективе в целом.</a:t>
            </a:r>
          </a:p>
          <a:p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E629385-C1C9-51D6-52B1-76E6800F5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359" y="4943064"/>
            <a:ext cx="2872404" cy="191493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12500FB-1909-3088-3504-7977642F7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9547" y="4601495"/>
            <a:ext cx="2256505" cy="225650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60FEAF9-9434-F08B-E576-8336433CC3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7496" y="4704245"/>
            <a:ext cx="2692194" cy="2153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953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3FC172-94B6-7FFD-DDCA-ABD31077E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24349"/>
            <a:ext cx="8596668" cy="1320800"/>
          </a:xfrm>
        </p:spPr>
        <p:txBody>
          <a:bodyPr/>
          <a:lstStyle/>
          <a:p>
            <a:pPr algn="ctr"/>
            <a:r>
              <a:rPr lang="ru-RU" dirty="0"/>
              <a:t>Роль работодателя в конфликтах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365BC3E-7964-8037-C808-01AE55B09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Работодатель должен разработать и внедрить схему разрешения конфликтов. Кроме того, ему нужно развивать культуру, которая поможет предотвратить конфликты. В основе этой культуры — справедливость и взаимное доверие сотрудников на всех уровнях. А ещё работодатель разрешает конфликты, если они уже произошли.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7318193-75F7-BB6D-4265-A6D575F57C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0482" y="3583858"/>
            <a:ext cx="5238627" cy="327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464010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Аспект</Template>
  <TotalTime>73</TotalTime>
  <Words>918</Words>
  <Application>Microsoft Office PowerPoint</Application>
  <PresentationFormat>Широкоэкранный</PresentationFormat>
  <Paragraphs>49</Paragraphs>
  <Slides>11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9" baseType="lpstr">
      <vt:lpstr>Arial</vt:lpstr>
      <vt:lpstr>Calibri</vt:lpstr>
      <vt:lpstr>GraphikLCG-Regular</vt:lpstr>
      <vt:lpstr>Trebuchet MS</vt:lpstr>
      <vt:lpstr>var(--stk-f_family)</vt:lpstr>
      <vt:lpstr>var(--stk-f--b_family)</vt:lpstr>
      <vt:lpstr>Wingdings 3</vt:lpstr>
      <vt:lpstr>Аспект</vt:lpstr>
      <vt:lpstr>Конфликты в трудовом коллективе</vt:lpstr>
      <vt:lpstr>Регулирование и разрешение конфликтов в трудовом коллективе</vt:lpstr>
      <vt:lpstr>Презентация PowerPoint</vt:lpstr>
      <vt:lpstr>Разговор с сотрудниками</vt:lpstr>
      <vt:lpstr>Смоделируйте идеальные условия рабочие условия</vt:lpstr>
      <vt:lpstr>Поменяйте проблемные рабочие процессы</vt:lpstr>
      <vt:lpstr>Презентация PowerPoint</vt:lpstr>
      <vt:lpstr>Получите обратную связь от сотрудников</vt:lpstr>
      <vt:lpstr>Роль работодателя в конфликтах</vt:lpstr>
      <vt:lpstr>Вот несколько советов о том, что работодатель может сделать, чтобы предотвратить деструктивные конфликты:</vt:lpstr>
      <vt:lpstr>Также работодатель может управлять конфликтами и разрешать их.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Конфликты в трудовом коллективе</dc:title>
  <dc:creator>Обучающийся</dc:creator>
  <cp:lastModifiedBy>Обучающийся</cp:lastModifiedBy>
  <cp:revision>4</cp:revision>
  <dcterms:created xsi:type="dcterms:W3CDTF">2024-03-20T08:48:16Z</dcterms:created>
  <dcterms:modified xsi:type="dcterms:W3CDTF">2024-03-22T04:12:35Z</dcterms:modified>
</cp:coreProperties>
</file>

<file path=docProps/thumbnail.jpeg>
</file>